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711" r:id="rId3"/>
  </p:sldMasterIdLst>
  <p:notesMasterIdLst>
    <p:notesMasterId r:id="rId35"/>
  </p:notesMasterIdLst>
  <p:sldIdLst>
    <p:sldId id="256" r:id="rId4"/>
    <p:sldId id="278" r:id="rId5"/>
    <p:sldId id="277" r:id="rId6"/>
    <p:sldId id="282" r:id="rId7"/>
    <p:sldId id="279" r:id="rId8"/>
    <p:sldId id="280" r:id="rId9"/>
    <p:sldId id="281" r:id="rId10"/>
    <p:sldId id="276" r:id="rId11"/>
    <p:sldId id="258" r:id="rId12"/>
    <p:sldId id="259" r:id="rId13"/>
    <p:sldId id="260" r:id="rId14"/>
    <p:sldId id="261" r:id="rId15"/>
    <p:sldId id="262" r:id="rId16"/>
    <p:sldId id="274" r:id="rId17"/>
    <p:sldId id="264" r:id="rId18"/>
    <p:sldId id="275" r:id="rId19"/>
    <p:sldId id="28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4" r:id="rId28"/>
    <p:sldId id="287" r:id="rId29"/>
    <p:sldId id="285" r:id="rId30"/>
    <p:sldId id="288" r:id="rId31"/>
    <p:sldId id="289" r:id="rId32"/>
    <p:sldId id="290" r:id="rId33"/>
    <p:sldId id="291" r:id="rId34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sl-SI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CFDF-8237-47C0-87CE-46718D172BA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629B-F2E5-4351-8CEC-0937B00482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B6DC-B3A2-48CD-A4CE-A3157E417B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130E-0968-4757-A97F-ACE0A4C908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18-423B-4491-9BE2-C1EC59C63A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6674-1B0B-4B22-A17D-B2A962B33F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6206-04DD-4982-9275-7865E01455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355F-D8B5-4B9D-890A-23AE48C05D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5CE3-A475-4CED-9B36-7E050DE3A4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BC1B-9359-40EE-B345-6B56D60B10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8AD9-E96B-49C2-A4D3-993AFCD2F2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3D199-A3A6-48BD-B11F-471A0DD0B2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202E-8868-4A06-9F55-EE370D0CE9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27BB-3A37-40CE-A553-386D4EE31E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3213"/>
            <a:ext cx="2266950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0037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6E5B-1D1A-4CEE-AD0F-8E4E0B5050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671972"/>
            <a:ext cx="8568531" cy="4703798"/>
          </a:xfrm>
        </p:spPr>
        <p:txBody>
          <a:bodyPr/>
          <a:lstStyle>
            <a:lvl1pPr>
              <a:lnSpc>
                <a:spcPct val="100000"/>
              </a:lnSpc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5459765"/>
            <a:ext cx="7056438" cy="134394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3E1BFCB0-D245-43F6-BB14-446D1DE347F0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0853-52A3-483D-879A-EB8B6EF2D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B91A81E0-E4A3-4E00-B129-44708AA5556E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C13C-AFDB-4F07-9038-D2691A29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56175" y="4325938"/>
            <a:ext cx="93663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76838" y="432593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37100" y="4325938"/>
            <a:ext cx="93663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1511936"/>
            <a:ext cx="8568531" cy="2761381"/>
          </a:xfrm>
        </p:spPr>
        <p:txBody>
          <a:bodyPr/>
          <a:lstStyle>
            <a:lvl1pPr algn="ctr" defTabSz="10079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3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4485058"/>
            <a:ext cx="8568531" cy="1247696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B7B3A5E4-7696-46C2-B8B0-BA0E2062AFB4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A7BB-645B-4F7C-B3DE-C57969DA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3225" y="1763924"/>
            <a:ext cx="4455636" cy="49893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B17CFBF8-12B2-47B7-81DD-AE63EE8D95FB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C39E-5A6C-4E77-BE13-564F5391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4454027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1763924"/>
            <a:ext cx="4455776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4031" y="2439255"/>
            <a:ext cx="4455636" cy="43140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51200" y="2439256"/>
            <a:ext cx="4455636" cy="431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46D17440-B6E3-4BC8-9C6E-AC5F7ABFF90C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FF6A-0335-462F-8E6B-38A23BFF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1B48E014-DF54-44A3-BA02-44EB51BD7EBB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8DC9-F922-4A25-903D-3CC61F204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85BF8E3E-EDA1-4D27-BF36-41FB6E2F3070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20EA-3DF3-4058-A7F4-CD916997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ABB2-FAC7-49C2-BFDA-32E72AE52F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154" y="293987"/>
            <a:ext cx="3316456" cy="2309901"/>
          </a:xfrm>
        </p:spPr>
        <p:txBody>
          <a:bodyPr/>
          <a:lstStyle>
            <a:lvl1pPr algn="ctr">
              <a:lnSpc>
                <a:spcPct val="100000"/>
              </a:lnSpc>
              <a:defRPr sz="3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99" y="300988"/>
            <a:ext cx="5507592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154" y="2687885"/>
            <a:ext cx="3316456" cy="4065076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50968C1F-CA19-421D-B322-2E039EF7C203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84AC-14BB-4E21-9FF8-9688FCF97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616" y="251989"/>
            <a:ext cx="6296889" cy="986958"/>
          </a:xfrm>
        </p:spPr>
        <p:txBody>
          <a:bodyPr/>
          <a:lstStyle>
            <a:lvl1pPr algn="ctr">
              <a:lnSpc>
                <a:spcPct val="100000"/>
              </a:lnSpc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2604" y="1259946"/>
            <a:ext cx="6674913" cy="5005660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616" y="6404725"/>
            <a:ext cx="6296889" cy="5879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D675F07C-53B9-488D-988D-A84491C19BC7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1D0E-BEF1-4321-A933-F49A843D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E22B8199-1896-4ADE-A78C-1F2E45D48C2B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721F-D7A0-4C2B-98CE-722BCA5FC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solidFill>
                  <a:srgbClr val="595959"/>
                </a:solidFill>
                <a:latin typeface="Century Gothic" charset="0"/>
                <a:ea typeface="ＭＳ Ｐゴシック" charset="0"/>
              </a:defRPr>
            </a:lvl1pPr>
          </a:lstStyle>
          <a:p>
            <a:pPr>
              <a:defRPr/>
            </a:pPr>
            <a:fld id="{CC6B6574-631F-448C-BF84-02765A5B19A9}" type="datetime2">
              <a:rPr lang="en-US"/>
              <a:pPr>
                <a:defRPr/>
              </a:pPr>
              <a:t>Thursday, September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F44D-8BC7-477D-8FAB-7068ECBCB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862013"/>
            <a:ext cx="7991475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8B05-AECD-4184-A9A7-004FBEC4CE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E793-1800-42E9-BBDC-C8DAF9E753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E339-C6D6-46FD-9FCE-54FC83873B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192F-89AB-4B62-A298-7B45B98F92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223D-BF00-4B81-B97D-67CB7E1CAE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F1F5-CF44-4DAD-AB86-990739959E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fld id="{45DBE3BE-A904-4C19-81A6-E59DA619AE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93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93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0"/>
            <a:r>
              <a:rPr lang="en-GB" smtClean="0"/>
              <a:t>Deveta raven orisaClick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950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sl-SI"/>
              <a:t>14.05.12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sl-SI"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950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fld id="{DEE314D8-40F5-4FEE-9189-B1472405B3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8" charset="0"/>
        <a:buChar char="•"/>
        <a:defRPr sz="35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8" charset="0"/>
        <a:buChar char="–"/>
        <a:defRPr sz="27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1763713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5163" y="7007225"/>
            <a:ext cx="2300287" cy="401638"/>
          </a:xfrm>
          <a:prstGeom prst="rect">
            <a:avLst/>
          </a:prstGeom>
        </p:spPr>
        <p:txBody>
          <a:bodyPr vert="horz" lIns="100794" tIns="50397" rIns="50397" bIns="50397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075" y="7007225"/>
            <a:ext cx="3140075" cy="401638"/>
          </a:xfrm>
          <a:prstGeom prst="rect">
            <a:avLst/>
          </a:prstGeom>
        </p:spPr>
        <p:txBody>
          <a:bodyPr vert="horz" lIns="50397" tIns="50397" rIns="100794" bIns="50397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8638" y="7007225"/>
            <a:ext cx="619125" cy="401638"/>
          </a:xfrm>
          <a:prstGeom prst="rect">
            <a:avLst/>
          </a:prstGeom>
        </p:spPr>
        <p:txBody>
          <a:bodyPr vert="horz" wrap="square" lIns="30238" tIns="50397" rIns="50397" bIns="50397" numCol="1" anchor="ctr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solidFill>
                  <a:srgbClr val="595959"/>
                </a:solidFill>
                <a:latin typeface="Century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8DC1C38-E255-4782-AE96-6AFD26E1FE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9323388" y="716438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100794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000"/>
          </a:p>
        </p:txBody>
      </p:sp>
      <p:sp>
        <p:nvSpPr>
          <p:cNvPr id="8" name="Oval 7"/>
          <p:cNvSpPr/>
          <p:nvPr/>
        </p:nvSpPr>
        <p:spPr>
          <a:xfrm>
            <a:off x="627063" y="716438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6pPr>
      <a:lvl7pPr marL="9144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7pPr>
      <a:lvl8pPr marL="13716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8pPr>
      <a:lvl9pPr marL="18288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j-lt"/>
          <a:ea typeface="ＭＳ Ｐゴシック" charset="0"/>
          <a:cs typeface="ＭＳ Ｐゴシック"/>
        </a:defRPr>
      </a:lvl5pPr>
      <a:lvl6pPr marL="2771844" indent="-251986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lovenska-bist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474788"/>
            <a:ext cx="73152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5707657"/>
            <a:ext cx="9070975" cy="952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l-SI" sz="72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Calibri" charset="0"/>
                <a:cs typeface="+mj-cs"/>
              </a:rPr>
              <a:t>Mesto </a:t>
            </a:r>
            <a:r>
              <a:rPr lang="sl-SI" sz="72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Calibri" charset="0"/>
                <a:cs typeface="+mj-cs"/>
              </a:rPr>
              <a:t>satelita</a:t>
            </a:r>
            <a:br>
              <a:rPr lang="sl-SI" sz="72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Calibri" charset="0"/>
                <a:cs typeface="+mj-cs"/>
              </a:rPr>
            </a:br>
            <a:r>
              <a:rPr lang="sl-SI" sz="72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Calibri" charset="0"/>
                <a:cs typeface="+mj-cs"/>
              </a:rPr>
              <a:t>v Slovenski </a:t>
            </a:r>
            <a:r>
              <a:rPr lang="sl-SI" sz="72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Calibri" charset="0"/>
                <a:cs typeface="+mj-cs"/>
              </a:rPr>
              <a:t>Bistrici</a:t>
            </a:r>
          </a:p>
        </p:txBody>
      </p:sp>
      <p:pic>
        <p:nvPicPr>
          <p:cNvPr id="39939" name="Picture 2" descr="Screen shot 2012-09-19 at 10.18.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7788" y="182563"/>
            <a:ext cx="22558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323850"/>
            <a:ext cx="79946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j-cs"/>
              </a:rPr>
              <a:t>Laboratorij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792163" y="2195513"/>
            <a:ext cx="3900487" cy="3600450"/>
          </a:xfrm>
        </p:spPr>
        <p:txBody>
          <a:bodyPr tIns="0"/>
          <a:lstStyle/>
          <a:p>
            <a:pPr marL="431800" indent="-323850" eaLnBrk="1" hangingPunct="1">
              <a:lnSpc>
                <a:spcPct val="102000"/>
              </a:lnSpc>
              <a:buClr>
                <a:srgbClr val="0E594D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Preverjajo: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trdoto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razteznost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zrnatost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viskoznost</a:t>
            </a:r>
          </a:p>
        </p:txBody>
      </p:sp>
      <p:pic>
        <p:nvPicPr>
          <p:cNvPr id="53251" name="Picture 1" descr="el-mikroskop-aa-zlit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425" y="1979613"/>
            <a:ext cx="61658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4184650"/>
            <a:ext cx="3692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95400" y="-1189038"/>
            <a:ext cx="8066088" cy="1115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    </a:t>
            </a: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   </a:t>
            </a: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Satelit LEOS-50</a:t>
            </a: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     Eden od končnih izdelkov</a:t>
            </a: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1042988" y="684213"/>
            <a:ext cx="7994650" cy="1143000"/>
          </a:xfrm>
          <a:prstGeom prst="rect">
            <a:avLst/>
          </a:prstGeom>
        </p:spPr>
        <p:txBody>
          <a:bodyPr/>
          <a:lstStyle>
            <a:lvl1pPr defTabSz="10064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64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64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64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64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l-SI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Satelit</a:t>
            </a:r>
          </a:p>
        </p:txBody>
      </p:sp>
      <p:pic>
        <p:nvPicPr>
          <p:cNvPr id="55300" name="Picture 1" descr="leos-50-mod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698625"/>
            <a:ext cx="549433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1258888"/>
            <a:ext cx="7994650" cy="628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j-cs"/>
              </a:rPr>
              <a:t>Metode dela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1008063" y="1927225"/>
            <a:ext cx="7623175" cy="2932113"/>
          </a:xfrm>
        </p:spPr>
        <p:txBody>
          <a:bodyPr tIns="0"/>
          <a:lstStyle/>
          <a:p>
            <a:pPr marL="431800" indent="-323850" eaLnBrk="1" hangingPunct="1">
              <a:lnSpc>
                <a:spcPct val="102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Analiziranje in primerjanje satelitskih posnetkov iz let 1991, 2003 in 2011</a:t>
            </a:r>
          </a:p>
          <a:p>
            <a:pPr marL="431800" indent="-323850" eaLnBrk="1" hangingPunct="1">
              <a:lnSpc>
                <a:spcPct val="102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Označevanje sprememb: goloseki na Pohorju in širjenje urbanizacije v samem mestu</a:t>
            </a:r>
          </a:p>
          <a:p>
            <a:pPr marL="431800" indent="-323850" eaLnBrk="1" hangingPunct="1">
              <a:lnSpc>
                <a:spcPct val="102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Potrditev in fotografiranje rezultatov na terenu</a:t>
            </a: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6011863"/>
            <a:ext cx="4929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4500563"/>
            <a:ext cx="492918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141288" y="34925"/>
            <a:ext cx="89201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SPREMLJAVA GOZDNIH POSEKOV IN URBANIZACIJE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SLOVENSKE BISTRICE MED LETOMA 1991 IN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244475"/>
            <a:ext cx="79946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sz="4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j-cs"/>
              </a:rPr>
              <a:t>Goloseki na Pohorju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2016125" y="5219700"/>
            <a:ext cx="6788150" cy="1935163"/>
          </a:xfrm>
        </p:spPr>
        <p:txBody>
          <a:bodyPr tIns="0"/>
          <a:lstStyle/>
          <a:p>
            <a:pPr eaLnBrk="1" hangingPunct="1">
              <a:lnSpc>
                <a:spcPct val="102000"/>
              </a:lnSpc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Infrardeča satelitska</a:t>
            </a:r>
            <a:r>
              <a:rPr lang="sl-SI" sz="2800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 </a:t>
            </a: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slika Pohorja</a:t>
            </a:r>
          </a:p>
          <a:p>
            <a:pPr eaLnBrk="1" hangingPunct="1">
              <a:lnSpc>
                <a:spcPct val="102000"/>
              </a:lnSpc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Razteza se od Rogle na zahodu, Polskave na vzhodu, Treh Kraljev na severu in Slovenske Bistrice na jugu</a:t>
            </a:r>
          </a:p>
        </p:txBody>
      </p:sp>
      <p:pic>
        <p:nvPicPr>
          <p:cNvPr id="59395" name="Picture 1" descr="goloseki-pohorj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570038"/>
            <a:ext cx="87757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73113" y="4746625"/>
            <a:ext cx="754062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5000" rIns="90000" bIns="45000">
            <a:spAutoFit/>
          </a:bodyPr>
          <a:lstStyle/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sz="2400">
                <a:solidFill>
                  <a:srgbClr val="000000"/>
                </a:solidFill>
                <a:latin typeface="Calibri" charset="0"/>
                <a:ea typeface="ＭＳ Ｐゴシック" charset="0"/>
                <a:cs typeface="+mn-cs"/>
              </a:rPr>
              <a:t>Povečano območje Treh Kraljev</a:t>
            </a: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l-SI" sz="2400">
              <a:solidFill>
                <a:srgbClr val="000000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sz="2400">
                <a:solidFill>
                  <a:srgbClr val="000000"/>
                </a:solidFill>
                <a:latin typeface="Calibri" charset="0"/>
                <a:ea typeface="ＭＳ Ｐゴシック" charset="0"/>
                <a:cs typeface="+mn-cs"/>
              </a:rPr>
              <a:t>V obdobju 1991-2003 smo zabeležili 7,24 ha posekanega gozda</a:t>
            </a: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l-SI" sz="2400">
              <a:solidFill>
                <a:srgbClr val="000000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sz="2400">
                <a:solidFill>
                  <a:srgbClr val="000000"/>
                </a:solidFill>
                <a:latin typeface="Calibri" charset="0"/>
                <a:ea typeface="ＭＳ Ｐゴシック" charset="0"/>
                <a:cs typeface="+mn-cs"/>
              </a:rPr>
              <a:t>V obdobju 2003-2011 pa za 5,4 ha golosekov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700" y="196850"/>
            <a:ext cx="37274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3" name="AutoShape 4"/>
          <p:cNvCxnSpPr>
            <a:cxnSpLocks noChangeShapeType="1"/>
          </p:cNvCxnSpPr>
          <p:nvPr/>
        </p:nvCxnSpPr>
        <p:spPr bwMode="auto">
          <a:xfrm flipH="1" flipV="1">
            <a:off x="4621213" y="606425"/>
            <a:ext cx="1001712" cy="22225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539750"/>
            <a:ext cx="484981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8" name="AutoShape 7"/>
          <p:cNvCxnSpPr>
            <a:cxnSpLocks noChangeShapeType="1"/>
          </p:cNvCxnSpPr>
          <p:nvPr/>
        </p:nvCxnSpPr>
        <p:spPr bwMode="auto">
          <a:xfrm>
            <a:off x="3671888" y="1187450"/>
            <a:ext cx="3240087" cy="938213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59" name="AutoShape 8"/>
          <p:cNvCxnSpPr>
            <a:cxnSpLocks noChangeShapeType="1"/>
          </p:cNvCxnSpPr>
          <p:nvPr/>
        </p:nvCxnSpPr>
        <p:spPr bwMode="auto">
          <a:xfrm>
            <a:off x="2016125" y="1403350"/>
            <a:ext cx="4897438" cy="720725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0" name="AutoShape 9"/>
          <p:cNvCxnSpPr>
            <a:cxnSpLocks noChangeShapeType="1"/>
          </p:cNvCxnSpPr>
          <p:nvPr/>
        </p:nvCxnSpPr>
        <p:spPr bwMode="auto">
          <a:xfrm>
            <a:off x="3960813" y="2124075"/>
            <a:ext cx="1801812" cy="1584325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1" name="AutoShape 10"/>
          <p:cNvCxnSpPr>
            <a:cxnSpLocks noChangeShapeType="1"/>
          </p:cNvCxnSpPr>
          <p:nvPr/>
        </p:nvCxnSpPr>
        <p:spPr bwMode="auto">
          <a:xfrm>
            <a:off x="3455988" y="2700338"/>
            <a:ext cx="2305050" cy="1008062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2" name="AutoShape 11"/>
          <p:cNvCxnSpPr>
            <a:cxnSpLocks noChangeShapeType="1"/>
          </p:cNvCxnSpPr>
          <p:nvPr/>
        </p:nvCxnSpPr>
        <p:spPr bwMode="auto">
          <a:xfrm>
            <a:off x="4319588" y="3348038"/>
            <a:ext cx="1441450" cy="360362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3" name="AutoShape 12"/>
          <p:cNvCxnSpPr>
            <a:cxnSpLocks noChangeShapeType="1"/>
          </p:cNvCxnSpPr>
          <p:nvPr/>
        </p:nvCxnSpPr>
        <p:spPr bwMode="auto">
          <a:xfrm>
            <a:off x="5097463" y="4211638"/>
            <a:ext cx="2246312" cy="419100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4" name="AutoShape 13"/>
          <p:cNvCxnSpPr>
            <a:cxnSpLocks noChangeShapeType="1"/>
          </p:cNvCxnSpPr>
          <p:nvPr/>
        </p:nvCxnSpPr>
        <p:spPr bwMode="auto">
          <a:xfrm>
            <a:off x="3816350" y="1835150"/>
            <a:ext cx="2663825" cy="749300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565" name="AutoShape 14"/>
          <p:cNvCxnSpPr>
            <a:cxnSpLocks noChangeShapeType="1"/>
          </p:cNvCxnSpPr>
          <p:nvPr/>
        </p:nvCxnSpPr>
        <p:spPr bwMode="auto">
          <a:xfrm>
            <a:off x="3744913" y="2124075"/>
            <a:ext cx="2735262" cy="1081088"/>
          </a:xfrm>
          <a:prstGeom prst="straightConnector1">
            <a:avLst/>
          </a:prstGeom>
          <a:noFill/>
          <a:ln w="25560">
            <a:solidFill>
              <a:srgbClr val="2D2DB9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889750" y="2035175"/>
            <a:ext cx="2016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>
                <a:solidFill>
                  <a:srgbClr val="000000"/>
                </a:solidFill>
                <a:cs typeface="Lucida Sans Unicode" pitchFamily="34" charset="0"/>
              </a:rPr>
              <a:t>1 ha</a:t>
            </a: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411913" y="2428875"/>
            <a:ext cx="17287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>
                <a:solidFill>
                  <a:srgbClr val="000000"/>
                </a:solidFill>
                <a:cs typeface="Lucida Sans Unicode" pitchFamily="34" charset="0"/>
              </a:rPr>
              <a:t>4,3 ha</a:t>
            </a:r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6443663" y="3028950"/>
            <a:ext cx="16557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>
                <a:solidFill>
                  <a:srgbClr val="000000"/>
                </a:solidFill>
                <a:cs typeface="Lucida Sans Unicode" pitchFamily="34" charset="0"/>
              </a:rPr>
              <a:t>2,2 ha</a:t>
            </a: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5695950" y="3563938"/>
            <a:ext cx="16557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>
                <a:solidFill>
                  <a:srgbClr val="000000"/>
                </a:solidFill>
                <a:cs typeface="Lucida Sans Unicode" pitchFamily="34" charset="0"/>
              </a:rPr>
              <a:t>0,6 ha</a:t>
            </a: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7304088" y="4456113"/>
            <a:ext cx="14398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>
                <a:solidFill>
                  <a:srgbClr val="000000"/>
                </a:solidFill>
                <a:cs typeface="Lucida Sans Unicode" pitchFamily="34" charset="0"/>
              </a:rPr>
              <a:t>2,34 ha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5622925" y="981075"/>
            <a:ext cx="2009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2163" y="404813"/>
            <a:ext cx="4110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" y="2082800"/>
            <a:ext cx="89757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92188" y="5561013"/>
            <a:ext cx="693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Golosek v okolici Šmartnega na Pohorju</a:t>
            </a: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Velikost: 5 ha</a:t>
            </a:r>
          </a:p>
          <a:p>
            <a:pPr marL="342900" indent="-342900">
              <a:buClr>
                <a:srgbClr val="0E594D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Obdobje poseka: 1991-2003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6656388" y="1363663"/>
            <a:ext cx="2071687" cy="1587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 flipV="1">
            <a:off x="6665913" y="1363663"/>
            <a:ext cx="12700" cy="2457450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5270500" y="3810000"/>
            <a:ext cx="1417638" cy="1588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47750" y="862013"/>
            <a:ext cx="79930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sl-SI">
              <a:ea typeface="ＭＳ Ｐゴシック" charset="0"/>
              <a:cs typeface="+mn-cs"/>
            </a:endParaRP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1547813"/>
            <a:ext cx="4762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1038" y="323850"/>
            <a:ext cx="4110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3367088" y="1114425"/>
            <a:ext cx="295275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327775" y="919163"/>
            <a:ext cx="1588" cy="358775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840538" y="920750"/>
            <a:ext cx="1587" cy="360363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6327775" y="1281113"/>
            <a:ext cx="512763" cy="1587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327775" y="917575"/>
            <a:ext cx="512763" cy="1588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051050" y="6662738"/>
            <a:ext cx="243046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0">
              <a:lnSpc>
                <a:spcPct val="93000"/>
              </a:lnSpc>
              <a:buSzPct val="100000"/>
              <a:defRPr/>
            </a:pPr>
            <a:r>
              <a:rPr lang="sl-SI" smtClean="0">
                <a:solidFill>
                  <a:srgbClr val="000000"/>
                </a:solidFill>
                <a:cs typeface="+mn-cs"/>
              </a:rPr>
              <a:t>Slika smučišča Rogla </a:t>
            </a:r>
          </a:p>
        </p:txBody>
      </p:sp>
      <p:sp>
        <p:nvSpPr>
          <p:cNvPr id="65546" name="Text Box 12"/>
          <p:cNvSpPr txBox="1">
            <a:spLocks noChangeArrowheads="1"/>
          </p:cNvSpPr>
          <p:nvPr/>
        </p:nvSpPr>
        <p:spPr bwMode="auto">
          <a:xfrm>
            <a:off x="6048375" y="2484438"/>
            <a:ext cx="33845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5750" indent="-285750" hangingPunct="0">
              <a:lnSpc>
                <a:spcPct val="93000"/>
              </a:lnSpc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Od 1991-2003 nismo zaznali posekov</a:t>
            </a:r>
          </a:p>
          <a:p>
            <a:pPr marL="285750" indent="-285750" hangingPunct="0">
              <a:lnSpc>
                <a:spcPct val="93000"/>
              </a:lnSpc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Od leta 2003 - 3 večje goloseke</a:t>
            </a:r>
          </a:p>
          <a:p>
            <a:pPr marL="285750" indent="-285750" hangingPunct="0">
              <a:lnSpc>
                <a:spcPct val="93000"/>
              </a:lnSpc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l-SI" sz="28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E594D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Skupna velikost: 6,68 ha</a:t>
            </a:r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>
            <a:off x="3386138" y="11144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9946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sz="4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j-cs"/>
              </a:rPr>
              <a:t>Spremljava urbanizacije Slovenske Bistrice</a:t>
            </a:r>
            <a:endParaRPr lang="sl-SI" sz="44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5"/>
          <p:cNvSpPr txBox="1">
            <a:spLocks noChangeArrowheads="1"/>
          </p:cNvSpPr>
          <p:nvPr/>
        </p:nvSpPr>
        <p:spPr bwMode="auto">
          <a:xfrm>
            <a:off x="8569325" y="3621088"/>
            <a:ext cx="19796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4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723900" algn="l"/>
                <a:tab pos="1447800" algn="l"/>
              </a:tabLst>
            </a:pPr>
            <a:r>
              <a:rPr lang="sl-SI" sz="2800">
                <a:solidFill>
                  <a:srgbClr val="000000"/>
                </a:solidFill>
              </a:rPr>
              <a:t>2003</a:t>
            </a:r>
          </a:p>
        </p:txBody>
      </p:sp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360363" y="3621088"/>
            <a:ext cx="1260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4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723900" algn="l"/>
              </a:tabLst>
            </a:pPr>
            <a:r>
              <a:rPr lang="sl-SI" sz="2800">
                <a:solidFill>
                  <a:srgbClr val="000000"/>
                </a:solidFill>
                <a:cs typeface="Arial" charset="0"/>
              </a:rPr>
              <a:t>1991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1511300" y="6858000"/>
            <a:ext cx="1136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4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723900" algn="l"/>
              </a:tabLst>
            </a:pPr>
            <a:r>
              <a:rPr lang="sl-SI" sz="2800">
                <a:solidFill>
                  <a:srgbClr val="000000"/>
                </a:solidFill>
              </a:rPr>
              <a:t>2011</a:t>
            </a:r>
          </a:p>
        </p:txBody>
      </p:sp>
      <p:pic>
        <p:nvPicPr>
          <p:cNvPr id="696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44463"/>
            <a:ext cx="48593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160338"/>
            <a:ext cx="48593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2063" y="3765550"/>
            <a:ext cx="48593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238" y="144463"/>
            <a:ext cx="48593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1079500" y="6300788"/>
            <a:ext cx="28797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4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723900" algn="l"/>
                <a:tab pos="1447800" algn="l"/>
                <a:tab pos="21717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1991-2003</a:t>
            </a:r>
          </a:p>
        </p:txBody>
      </p:sp>
      <p:pic>
        <p:nvPicPr>
          <p:cNvPr id="71682" name="Picture 1" descr="urbanizacija-91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0188"/>
            <a:ext cx="90011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-vesolje-arhiv-zigar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66725"/>
            <a:ext cx="9610725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261938"/>
            <a:ext cx="7991475" cy="114141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Calibri"/>
                <a:cs typeface="Calibri"/>
              </a:rPr>
              <a:t>Pričetki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sodelovanja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6875463"/>
            <a:ext cx="518477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Srednja šola Slovenska Bistrica, 16. 11. 2011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4"/>
          <p:cNvSpPr txBox="1">
            <a:spLocks noChangeArrowheads="1"/>
          </p:cNvSpPr>
          <p:nvPr/>
        </p:nvSpPr>
        <p:spPr bwMode="auto">
          <a:xfrm>
            <a:off x="863600" y="6732588"/>
            <a:ext cx="306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4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sl-SI" sz="2800">
                <a:solidFill>
                  <a:srgbClr val="000000"/>
                </a:solidFill>
                <a:latin typeface="Calibri" pitchFamily="34" charset="0"/>
              </a:rPr>
              <a:t>2003-2011</a:t>
            </a:r>
          </a:p>
        </p:txBody>
      </p:sp>
      <p:pic>
        <p:nvPicPr>
          <p:cNvPr id="73730" name="Picture 1" descr="urbanizacija-03-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07950"/>
            <a:ext cx="937260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urbanizacija-naselj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urbanizacija-trgov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1009015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1079500" y="1979613"/>
            <a:ext cx="3744913" cy="5184775"/>
          </a:xfrm>
        </p:spPr>
        <p:txBody>
          <a:bodyPr tIns="0"/>
          <a:lstStyle/>
          <a:p>
            <a:pPr marL="431800" indent="-323850" eaLnBrk="1" hangingPunct="1">
              <a:lnSpc>
                <a:spcPct val="102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Izbira dveh slik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Izbira tolerance</a:t>
            </a:r>
          </a:p>
          <a:p>
            <a:pPr marL="871538" lvl="1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0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Večja toleranca odstrani majhne razlike,  prikaže samo velike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Prikaz razlik</a:t>
            </a:r>
          </a:p>
          <a:p>
            <a:pPr marL="431800" indent="-323850" eaLnBrk="1" hangingPunct="1">
              <a:lnSpc>
                <a:spcPct val="15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Shranitev slike na spominsko kartico</a:t>
            </a:r>
          </a:p>
        </p:txBody>
      </p:sp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850" y="1547813"/>
            <a:ext cx="32845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144463" y="173038"/>
            <a:ext cx="9472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IZDELAVA RAČUNALNIŠKE APLIKACIJE ZA PRIMERJAVO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SATELITSKIH PODOB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7325"/>
            <a:ext cx="69850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835025" y="2794000"/>
            <a:ext cx="4564063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431800" indent="-323850" defTabSz="1006475">
              <a:lnSpc>
                <a:spcPct val="102000"/>
              </a:lnSpc>
              <a:spcBef>
                <a:spcPct val="20000"/>
              </a:spcBef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>
                <a:latin typeface="Calibri" pitchFamily="34" charset="0"/>
              </a:rPr>
              <a:t>Lokacija: Pohorje</a:t>
            </a:r>
          </a:p>
          <a:p>
            <a:pPr marL="431800" indent="-323850" defTabSz="1006475">
              <a:lnSpc>
                <a:spcPct val="102000"/>
              </a:lnSpc>
              <a:spcBef>
                <a:spcPct val="20000"/>
              </a:spcBef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>
                <a:latin typeface="Calibri" pitchFamily="34" charset="0"/>
              </a:rPr>
              <a:t>Določanje golosekov in drugih geografskih sprememb</a:t>
            </a:r>
          </a:p>
          <a:p>
            <a:pPr marL="431800" indent="-323850" defTabSz="1006475">
              <a:lnSpc>
                <a:spcPct val="102000"/>
              </a:lnSpc>
              <a:spcBef>
                <a:spcPct val="20000"/>
              </a:spcBef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l-SI" sz="2800">
                <a:latin typeface="Calibri" pitchFamily="34" charset="0"/>
              </a:rPr>
              <a:t>Primerjanje programske obdelave z rezultati drugih skupin</a:t>
            </a:r>
          </a:p>
          <a:p>
            <a:pPr marL="431800" indent="-323850" defTabSz="1006475">
              <a:lnSpc>
                <a:spcPct val="102000"/>
              </a:lnSpc>
              <a:spcBef>
                <a:spcPct val="20000"/>
              </a:spcBef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sl-SI" sz="2800">
              <a:latin typeface="Calibri" pitchFamily="34" charset="0"/>
            </a:endParaRPr>
          </a:p>
          <a:p>
            <a:pPr marL="431800" indent="-323850" defTabSz="1006475">
              <a:lnSpc>
                <a:spcPct val="102000"/>
              </a:lnSpc>
              <a:spcBef>
                <a:spcPct val="20000"/>
              </a:spcBef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sl-SI" sz="2800">
              <a:latin typeface="Calibri" pitchFamily="34" charset="0"/>
            </a:endParaRPr>
          </a:p>
        </p:txBody>
      </p:sp>
      <p:pic>
        <p:nvPicPr>
          <p:cNvPr id="81923" name="Picture 5" descr="T:\Satelit Center Odličnosti\c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2339975"/>
            <a:ext cx="37782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07950"/>
            <a:ext cx="69850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83970" name="Picture 2" descr="predstavitev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1403350"/>
            <a:ext cx="78930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8063" y="6724650"/>
            <a:ext cx="5976937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Slovenija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vesolja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Ljubljana, 17. 5.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5976937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Slovenija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vesolja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Ljubljana, 17. 5.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4995" name="Picture 6" descr="na-konferenci-v_l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403350"/>
            <a:ext cx="79914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8928100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Mednarodna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konferenca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malih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satelitih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ESA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/CNES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Portorož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4. 6.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6019" name="Picture 6" descr="DSC_03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187450"/>
            <a:ext cx="8235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8928100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Mednarodna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konferenca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malih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satelitih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ESA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/CNES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Portorož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4. 6.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7043" name="Picture 7" descr="DSC_03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187450"/>
            <a:ext cx="8235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8928100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Mednarodna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konferenca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malih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satelitih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ESA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/CNES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Portorož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4. 6.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8" descr="DSC_03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187450"/>
            <a:ext cx="8235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slovenska-bist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474788"/>
            <a:ext cx="73152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295400" y="1258888"/>
            <a:ext cx="30972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DIJAKI/-INJE: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Blaž Černelič,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Marko Fekonja,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Peter Fekonja,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Barbara Ferčec,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Matic Kolar,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Katarina Kores,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Rok Rutnik,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Domen Skamlič,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Ernest Šprager 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5111750" y="1303338"/>
            <a:ext cx="38877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MENTORJI/-ICE: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mag. Damijana Gregorič,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Ivana Moškotevc,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Mateja Petrič Podvršnik,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Nejc Ravnjak (FNM),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Marko Žigart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5111750" y="4891088"/>
            <a:ext cx="388778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ZUNANJI MENTORJI/-ICE: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dr. Peter Cvahte,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Nataša Đurić,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Peter Pehani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3963" y="1258888"/>
            <a:ext cx="2592387" cy="56896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8875" y="1258888"/>
            <a:ext cx="3527425" cy="302577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68875" y="4787900"/>
            <a:ext cx="3527425" cy="216058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47750" y="323850"/>
            <a:ext cx="7991475" cy="612775"/>
          </a:xfrm>
        </p:spPr>
        <p:txBody>
          <a:bodyPr/>
          <a:lstStyle/>
          <a:p>
            <a:pPr>
              <a:defRPr/>
            </a:pPr>
            <a:r>
              <a:rPr lang="en-US" sz="4800" dirty="0" err="1" smtClean="0">
                <a:latin typeface="Calibri"/>
                <a:cs typeface="Calibri"/>
              </a:rPr>
              <a:t>Raziskovalni</a:t>
            </a:r>
            <a:r>
              <a:rPr lang="en-US" sz="4800" dirty="0" smtClean="0">
                <a:latin typeface="Calibri"/>
                <a:cs typeface="Calibri"/>
              </a:rPr>
              <a:t> </a:t>
            </a:r>
            <a:r>
              <a:rPr lang="en-US" sz="4800" dirty="0" err="1" smtClean="0">
                <a:latin typeface="Calibri"/>
                <a:cs typeface="Calibri"/>
              </a:rPr>
              <a:t>tim</a:t>
            </a:r>
            <a:endParaRPr lang="en-US" sz="4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8928100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Mednarodna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konferenca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malih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satelitih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ESA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/CNES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Portorož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4. 6.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10" descr="DSC_03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187450"/>
            <a:ext cx="8235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0" y="261938"/>
            <a:ext cx="7991475" cy="1141412"/>
          </a:xfrm>
          <a:prstGeom prst="rect">
            <a:avLst/>
          </a:prstGeom>
        </p:spPr>
        <p:txBody>
          <a:bodyPr/>
          <a:lstStyle>
            <a:lvl1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2pPr>
            <a:lvl3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3pPr>
            <a:lvl4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4pPr>
            <a:lvl5pPr algn="ctr" defTabSz="1006475" rtl="0" eaLnBrk="0" fontAlgn="base" hangingPunct="0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defTabSz="1006475" rtl="0" fontAlgn="base">
              <a:lnSpc>
                <a:spcPts val="6388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Predstavitvi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raziskav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63" y="6724650"/>
            <a:ext cx="8928100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Mednarodna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konferenca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malih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satelitih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ESA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/CNES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Portorož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, 4. 6.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0115" name="Picture 9" descr="DSC_03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187450"/>
            <a:ext cx="8235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475" y="395288"/>
            <a:ext cx="3241675" cy="13684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SATELIT LEOS 50,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material </a:t>
            </a:r>
            <a:r>
              <a:rPr lang="en-US" sz="2800" dirty="0" err="1">
                <a:solidFill>
                  <a:schemeClr val="bg1"/>
                </a:solidFill>
                <a:latin typeface="Calibri"/>
                <a:cs typeface="Calibri"/>
              </a:rPr>
              <a:t>za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cs typeface="Calibri"/>
              </a:rPr>
              <a:t>ohišje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IMPOL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" y="2843213"/>
            <a:ext cx="4176713" cy="20891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 err="1">
                <a:latin typeface="Calibri"/>
                <a:cs typeface="Calibri"/>
              </a:rPr>
              <a:t>Vizualna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primerjava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satelitskih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posnetkov</a:t>
            </a:r>
            <a:endParaRPr lang="en-US" sz="2800" dirty="0">
              <a:latin typeface="Calibri"/>
              <a:cs typeface="Calibri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>
                <a:latin typeface="Calibri"/>
                <a:cs typeface="Calibri"/>
              </a:rPr>
              <a:t>1991−2011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>
                <a:latin typeface="Calibri"/>
                <a:cs typeface="Calibri"/>
              </a:rPr>
              <a:t>(POSEKI, URBANIZACIJA)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27650" y="2843213"/>
            <a:ext cx="4176713" cy="20891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 err="1">
                <a:latin typeface="Calibri"/>
                <a:cs typeface="Calibri"/>
              </a:rPr>
              <a:t>Izdelava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računalniške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aplikacije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za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primerjavo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satelitskih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podob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2100" y="2627313"/>
            <a:ext cx="1941513" cy="439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APLIKACIJA</a:t>
            </a:r>
            <a:endParaRPr lang="en-US" sz="24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 rot="2810445">
            <a:off x="6433344" y="1978819"/>
            <a:ext cx="1008063" cy="504825"/>
          </a:xfrm>
          <a:prstGeom prst="notchedRightArrow">
            <a:avLst>
              <a:gd name="adj1" fmla="val 24464"/>
              <a:gd name="adj2" fmla="val 292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 rot="18789555" flipH="1">
            <a:off x="2616994" y="1978819"/>
            <a:ext cx="1008063" cy="504825"/>
          </a:xfrm>
          <a:prstGeom prst="notchedRightArrow">
            <a:avLst>
              <a:gd name="adj1" fmla="val 24464"/>
              <a:gd name="adj2" fmla="val 292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6037263"/>
            <a:ext cx="3444875" cy="1127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PRIMERJAVA METOD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POTRDITEV V NARAVI</a:t>
            </a:r>
            <a:endParaRPr lang="en-US" sz="24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 rot="18789555" flipH="1">
            <a:off x="6361113" y="5292725"/>
            <a:ext cx="1008062" cy="503238"/>
          </a:xfrm>
          <a:prstGeom prst="notchedRightArrow">
            <a:avLst>
              <a:gd name="adj1" fmla="val 24464"/>
              <a:gd name="adj2" fmla="val 292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13" name="Notched Right Arrow 12"/>
          <p:cNvSpPr/>
          <p:nvPr/>
        </p:nvSpPr>
        <p:spPr>
          <a:xfrm rot="2810445">
            <a:off x="2832895" y="5291931"/>
            <a:ext cx="1008062" cy="504825"/>
          </a:xfrm>
          <a:prstGeom prst="notchedRightArrow">
            <a:avLst>
              <a:gd name="adj1" fmla="val 24464"/>
              <a:gd name="adj2" fmla="val 292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5"/>
          <p:cNvSpPr txBox="1">
            <a:spLocks noChangeArrowheads="1"/>
          </p:cNvSpPr>
          <p:nvPr/>
        </p:nvSpPr>
        <p:spPr bwMode="auto">
          <a:xfrm>
            <a:off x="144463" y="34925"/>
            <a:ext cx="39179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RAZISKOVANJE ZLITIN</a:t>
            </a:r>
          </a:p>
        </p:txBody>
      </p:sp>
      <p:pic>
        <p:nvPicPr>
          <p:cNvPr id="46082" name="Picture 8" descr="plakat-zlit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463" y="34925"/>
            <a:ext cx="3917950" cy="557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RAZISKOVANJE ZLITIN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7106" name="TextBox 6"/>
          <p:cNvSpPr txBox="1">
            <a:spLocks noChangeArrowheads="1"/>
          </p:cNvSpPr>
          <p:nvPr/>
        </p:nvSpPr>
        <p:spPr bwMode="auto">
          <a:xfrm>
            <a:off x="141288" y="684213"/>
            <a:ext cx="89201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SPREMLJAVA GOZDNIH POSEKOV IN URBANIZACIJE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SLOVENSKE BISTRICE MED LETOMA 1991 IN 2011</a:t>
            </a:r>
          </a:p>
        </p:txBody>
      </p:sp>
      <p:pic>
        <p:nvPicPr>
          <p:cNvPr id="47107" name="Picture 8" descr="plakat-zlit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9" descr="plakat-spremem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lakat-zlit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 descr="plakat-spremem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plakat-ja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075" y="29162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44463" y="34925"/>
            <a:ext cx="39179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rgbClr val="7F7F7F"/>
                </a:solidFill>
                <a:latin typeface="Calibri" pitchFamily="34" charset="0"/>
              </a:rPr>
              <a:t>RAZISKOVANJE ZLITIN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141288" y="684213"/>
            <a:ext cx="89201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rgbClr val="7F7F7F"/>
                </a:solidFill>
                <a:latin typeface="Calibri" pitchFamily="34" charset="0"/>
              </a:rPr>
              <a:t>SPREMLJAVA GOZDNIH POSEKOV IN URBANIZACIJE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rgbClr val="7F7F7F"/>
                </a:solidFill>
                <a:latin typeface="Calibri" pitchFamily="34" charset="0"/>
              </a:rPr>
              <a:t>SLOVENSKE BISTRICE MED LETOMA 1991 IN 2011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144463" y="1757363"/>
            <a:ext cx="9472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IZDELAVA RAČUNALNIŠKE APLIKACIJE ZA PRIMERJAVO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SATELITSKIH PODOB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144463" y="34925"/>
            <a:ext cx="39179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RAZISKOVANJE ZLITIN</a:t>
            </a:r>
          </a:p>
        </p:txBody>
      </p:sp>
      <p:pic>
        <p:nvPicPr>
          <p:cNvPr id="49154" name="Picture 2" descr="imp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682625"/>
            <a:ext cx="8423275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298450"/>
            <a:ext cx="79946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j-cs"/>
              </a:rPr>
              <a:t>Proces proizvodnje</a:t>
            </a:r>
          </a:p>
        </p:txBody>
      </p:sp>
      <p:pic>
        <p:nvPicPr>
          <p:cNvPr id="51202" name="Picture 1" descr="proces-alumini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631950"/>
            <a:ext cx="9093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401</Words>
  <Application>Microsoft Macintosh PowerPoint</Application>
  <PresentationFormat>Po meri</PresentationFormat>
  <Paragraphs>140</Paragraphs>
  <Slides>31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Predloga načrta</vt:lpstr>
      </vt:variant>
      <vt:variant>
        <vt:i4>15</vt:i4>
      </vt:variant>
      <vt:variant>
        <vt:lpstr>Naslovi diapozitivov</vt:lpstr>
      </vt:variant>
      <vt:variant>
        <vt:i4>31</vt:i4>
      </vt:variant>
    </vt:vector>
  </HeadingPairs>
  <TitlesOfParts>
    <vt:vector size="55" baseType="lpstr">
      <vt:lpstr>Arial</vt:lpstr>
      <vt:lpstr>ＭＳ Ｐゴシック</vt:lpstr>
      <vt:lpstr>Times New Roman</vt:lpstr>
      <vt:lpstr>Calibri</vt:lpstr>
      <vt:lpstr>Palatino Linotype</vt:lpstr>
      <vt:lpstr>Century Gothic</vt:lpstr>
      <vt:lpstr>Courier New</vt:lpstr>
      <vt:lpstr>Lucida Sans Unicode</vt:lpstr>
      <vt:lpstr>Wingdings</vt:lpstr>
      <vt:lpstr>Privzeti načrt</vt:lpstr>
      <vt:lpstr>2_Privzeti načrt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Diapozitiv 1</vt:lpstr>
      <vt:lpstr>Pričetki sodelovanja</vt:lpstr>
      <vt:lpstr>Raziskovalni tim</vt:lpstr>
      <vt:lpstr>Diapozitiv 4</vt:lpstr>
      <vt:lpstr>Diapozitiv 5</vt:lpstr>
      <vt:lpstr>Diapozitiv 6</vt:lpstr>
      <vt:lpstr>Diapozitiv 7</vt:lpstr>
      <vt:lpstr>Diapozitiv 8</vt:lpstr>
      <vt:lpstr>Proces proizvodnje</vt:lpstr>
      <vt:lpstr>Laboratorij</vt:lpstr>
      <vt:lpstr>Diapozitiv 11</vt:lpstr>
      <vt:lpstr>Metode dela</vt:lpstr>
      <vt:lpstr>Goloseki na Pohorju</vt:lpstr>
      <vt:lpstr>Diapozitiv 14</vt:lpstr>
      <vt:lpstr>Diapozitiv 15</vt:lpstr>
      <vt:lpstr>Diapozitiv 16</vt:lpstr>
      <vt:lpstr>Spremljava urbanizacije Slovenske Bistrice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Mesto satelita v Slovenski Bistrici</dc:title>
  <dc:creator>Angie</dc:creator>
  <cp:lastModifiedBy>Iva</cp:lastModifiedBy>
  <cp:revision>54</cp:revision>
  <cp:lastPrinted>1601-01-01T00:00:00Z</cp:lastPrinted>
  <dcterms:created xsi:type="dcterms:W3CDTF">2012-05-14T13:46:37Z</dcterms:created>
  <dcterms:modified xsi:type="dcterms:W3CDTF">2012-09-20T05:22:48Z</dcterms:modified>
</cp:coreProperties>
</file>